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497" r:id="rId2"/>
    <p:sldId id="313" r:id="rId3"/>
    <p:sldId id="344" r:id="rId4"/>
    <p:sldId id="282" r:id="rId5"/>
    <p:sldId id="339" r:id="rId6"/>
    <p:sldId id="335" r:id="rId7"/>
    <p:sldId id="338" r:id="rId8"/>
    <p:sldId id="337" r:id="rId9"/>
    <p:sldId id="336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23" r:id="rId21"/>
    <p:sldId id="319" r:id="rId22"/>
    <p:sldId id="334" r:id="rId23"/>
    <p:sldId id="265" r:id="rId24"/>
    <p:sldId id="333" r:id="rId25"/>
    <p:sldId id="266" r:id="rId26"/>
    <p:sldId id="268" r:id="rId27"/>
    <p:sldId id="315" r:id="rId28"/>
    <p:sldId id="332" r:id="rId29"/>
    <p:sldId id="316" r:id="rId30"/>
    <p:sldId id="340" r:id="rId31"/>
    <p:sldId id="341" r:id="rId32"/>
    <p:sldId id="355" r:id="rId33"/>
    <p:sldId id="317" r:id="rId34"/>
    <p:sldId id="318" r:id="rId35"/>
    <p:sldId id="322" r:id="rId36"/>
    <p:sldId id="324" r:id="rId37"/>
    <p:sldId id="325" r:id="rId38"/>
    <p:sldId id="289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6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ormorant" panose="020B0604020202020204" charset="-52"/>
      <p:regular r:id="rId57"/>
    </p:embeddedFont>
    <p:embeddedFont>
      <p:font typeface="Menlo" panose="020B0604020202020204" charset="0"/>
      <p:regular r:id="rId5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5. Виды и классификация архитектур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E3AB5D-6AB1-4312-A337-F30CD25E0651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Запись математических выражений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ECBF04D-B32D-4CFB-8A6A-BFD531A3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Префиксная запись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Постфиксная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 +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Любое выражение можно представить в постфиксном виде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Обработка постфиксных выражений наиболее оптимальным образом использует обращение к памяти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Например: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в инфиксной записи соответствует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 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	в постфиксной записи</a:t>
            </a:r>
          </a:p>
        </p:txBody>
      </p:sp>
    </p:spTree>
    <p:extLst>
      <p:ext uri="{BB962C8B-B14F-4D97-AF65-F5344CB8AC3E}">
        <p14:creationId xmlns:p14="http://schemas.microsoft.com/office/powerpoint/2010/main" val="317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C33BD-BE1B-41CD-954C-8EE56DE584D9}"/>
              </a:ext>
            </a:extLst>
          </p:cNvPr>
          <p:cNvSpPr txBox="1"/>
          <p:nvPr/>
        </p:nvSpPr>
        <p:spPr>
          <a:xfrm>
            <a:off x="5068294" y="4492270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8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4861560" y="4253487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F36D-C83F-4A13-B024-55A12E4F6ACB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492299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6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515885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7626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516160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4838368" y="42532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 + 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7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240898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51428" y="364299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07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503292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CF85-6037-4CBD-B1E7-380D5D89E98B}"/>
              </a:ext>
            </a:extLst>
          </p:cNvPr>
          <p:cNvSpPr txBox="1"/>
          <p:nvPr/>
        </p:nvSpPr>
        <p:spPr>
          <a:xfrm>
            <a:off x="5057030" y="4253248"/>
            <a:ext cx="676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6D8E-1668-42E4-9577-EA527875B095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709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highlight>
                <a:srgbClr val="FFFF00"/>
              </a:highlight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1820182" y="4243034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– e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F90F-A6DA-424D-85BC-F955546D0AB0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1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 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хранения операндов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составу и сложности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команд процессора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способам адресации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реальных архитектур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преобразования инфиксной записи в постфиксную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CA0C-884D-4E91-943A-4DBC094B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7826"/>
            <a:ext cx="10086892" cy="47377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HelveticaNeue LT CYR 57 Cond" panose="02000506050000020004" pitchFamily="2" charset="-52"/>
              </a:rPr>
              <a:t>СПО – стек последовательности операций (воображаемая память сохранения операций по принципу первым пришел – последним вышел)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Входная строка с выражением просматривается слева направо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очередной символ входной строки –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операнд</a:t>
            </a:r>
            <a:r>
              <a:rPr lang="ru-RU" sz="1600" dirty="0">
                <a:latin typeface="HelveticaNeue LT CYR 57 Cond" panose="02000506050000020004" pitchFamily="2" charset="-52"/>
              </a:rPr>
              <a:t>, он </a:t>
            </a:r>
            <a:r>
              <a:rPr lang="ru-RU" sz="1600" b="1" dirty="0">
                <a:latin typeface="HelveticaNeue LT CYR 57 Cond" panose="02000506050000020004" pitchFamily="2" charset="-52"/>
              </a:rPr>
              <a:t>сразу перезаписывается </a:t>
            </a:r>
            <a:r>
              <a:rPr lang="ru-RU" sz="1600" dirty="0">
                <a:latin typeface="HelveticaNeue LT CYR 57 Cond" panose="02000506050000020004" pitchFamily="2" charset="-52"/>
              </a:rPr>
              <a:t>в постфиксную строку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Левая скобка, а также символ математической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операции</a:t>
            </a:r>
            <a:r>
              <a:rPr lang="ru-RU" sz="1600" dirty="0">
                <a:latin typeface="HelveticaNeue LT CYR 57 Cond" panose="02000506050000020004" pitchFamily="2" charset="-52"/>
              </a:rPr>
              <a:t> в случае, </a:t>
            </a:r>
            <a:r>
              <a:rPr lang="ru-RU" sz="1600" b="1" dirty="0">
                <a:latin typeface="HelveticaNeue LT CYR 57 Cond" panose="02000506050000020004" pitchFamily="2" charset="-52"/>
              </a:rPr>
              <a:t>если СПО пуст</a:t>
            </a:r>
            <a:r>
              <a:rPr lang="ru-RU" sz="1600" dirty="0">
                <a:latin typeface="HelveticaNeue LT CYR 57 Cond" panose="02000506050000020004" pitchFamily="2" charset="-52"/>
              </a:rPr>
              <a:t>, всегда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Когда при просмотре </a:t>
            </a:r>
            <a:r>
              <a:rPr lang="ru-RU" sz="1600" b="1" dirty="0">
                <a:latin typeface="HelveticaNeue LT CYR 57 Cond" panose="02000506050000020004" pitchFamily="2" charset="-52"/>
              </a:rPr>
              <a:t>встречается правая скобка</a:t>
            </a:r>
            <a:r>
              <a:rPr lang="ru-RU" sz="1600" dirty="0">
                <a:latin typeface="HelveticaNeue LT CYR 57 Cond" panose="02000506050000020004" pitchFamily="2" charset="-52"/>
              </a:rPr>
              <a:t>, </a:t>
            </a:r>
            <a:r>
              <a:rPr lang="ru-RU" sz="1600" b="1" dirty="0">
                <a:latin typeface="HelveticaNeue LT CYR 57 Cond" panose="02000506050000020004" pitchFamily="2" charset="-52"/>
              </a:rPr>
              <a:t>символ</a:t>
            </a:r>
            <a:r>
              <a:rPr lang="ru-RU" sz="1600" dirty="0">
                <a:latin typeface="HelveticaNeue LT CYR 57 Cond" panose="02000506050000020004" pitchFamily="2" charset="-52"/>
              </a:rPr>
              <a:t>, находящийся на вершине СПО, выталкивается из СПО 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</a:t>
            </a:r>
            <a:r>
              <a:rPr lang="ru-RU" sz="1600" dirty="0">
                <a:latin typeface="HelveticaNeue LT CYR 57 Cond" panose="02000506050000020004" pitchFamily="2" charset="-52"/>
              </a:rPr>
              <a:t>постфиксную</a:t>
            </a:r>
            <a:r>
              <a:rPr lang="ru-RU" sz="1600" b="1" dirty="0">
                <a:latin typeface="HelveticaNeue LT CYR 57 Cond" panose="02000506050000020004" pitchFamily="2" charset="-52"/>
              </a:rPr>
              <a:t> строку</a:t>
            </a:r>
            <a:r>
              <a:rPr lang="ru-RU" sz="1600" dirty="0">
                <a:latin typeface="HelveticaNeue LT CYR 57 Cond" panose="02000506050000020004" pitchFamily="2" charset="-52"/>
              </a:rPr>
              <a:t>. Процедура повторяется до появления левой скобки. При встрече они аннигилируют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</a:t>
            </a:r>
            <a:r>
              <a:rPr lang="ru-RU" sz="1600" b="1" dirty="0">
                <a:latin typeface="HelveticaNeue LT CYR 57 Cond" panose="02000506050000020004" pitchFamily="2" charset="-52"/>
              </a:rPr>
              <a:t>СПО пуст или символ операции </a:t>
            </a:r>
            <a:r>
              <a:rPr lang="ru-RU" sz="1600" dirty="0">
                <a:latin typeface="HelveticaNeue LT CYR 57 Cond" panose="02000506050000020004" pitchFamily="2" charset="-52"/>
              </a:rPr>
              <a:t>во входной строке имеет более высокий приоритет, чем символ на вершине СПО, символ операции из входной строки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приоритет символа во входной строке </a:t>
            </a:r>
            <a:r>
              <a:rPr lang="ru-RU" sz="1600" b="1" dirty="0">
                <a:latin typeface="HelveticaNeue LT CYR 57 Cond" panose="02000506050000020004" pitchFamily="2" charset="-52"/>
              </a:rPr>
              <a:t>равен или ниже приоритета</a:t>
            </a:r>
            <a:r>
              <a:rPr lang="ru-RU" sz="1600" dirty="0">
                <a:latin typeface="HelveticaNeue LT CYR 57 Cond" panose="02000506050000020004" pitchFamily="2" charset="-52"/>
              </a:rPr>
              <a:t> символа на вершине СПО, символ из вершины СПО выталкивается в постфиксную строку. Процедура повторяется до тех пор, пока на вершине СПО не появится символ с меньшим приоритетом, либо левая скобка, либо СПО станет пусты. После этого символ из входной строки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После достижения </a:t>
            </a:r>
            <a:r>
              <a:rPr lang="ru-RU" sz="1600" b="1" dirty="0">
                <a:latin typeface="HelveticaNeue LT CYR 57 Cond" panose="02000506050000020004" pitchFamily="2" charset="-52"/>
              </a:rPr>
              <a:t>последнего символа </a:t>
            </a:r>
            <a:r>
              <a:rPr lang="ru-RU" sz="1600" dirty="0">
                <a:latin typeface="HelveticaNeue LT CYR 57 Cond" panose="02000506050000020004" pitchFamily="2" charset="-52"/>
              </a:rPr>
              <a:t>входной строки содержание СПО последовательно выталкивается в постфиксную строку</a:t>
            </a:r>
          </a:p>
        </p:txBody>
      </p:sp>
    </p:spTree>
    <p:extLst>
      <p:ext uri="{BB962C8B-B14F-4D97-AF65-F5344CB8AC3E}">
        <p14:creationId xmlns:p14="http://schemas.microsoft.com/office/powerpoint/2010/main" val="23349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Стековые архитектуры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B7D61-620C-4AD9-9C9C-064720D9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B5000 (1960)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B6700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HP 3000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ICL 2900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Symbolics 3600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Inmos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Transputer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Java Virtual Machine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x87 Floating Point Unit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28E877-7F92-44F3-A4C9-97430B6F3107}"/>
              </a:ext>
            </a:extLst>
          </p:cNvPr>
          <p:cNvGrpSpPr/>
          <p:nvPr/>
        </p:nvGrpSpPr>
        <p:grpSpPr>
          <a:xfrm>
            <a:off x="1662929" y="2793880"/>
            <a:ext cx="2321080" cy="2087845"/>
            <a:chOff x="1662929" y="2793880"/>
            <a:chExt cx="2321080" cy="20878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894892-116E-49FA-9651-44CC289AA0A4}"/>
                </a:ext>
              </a:extLst>
            </p:cNvPr>
            <p:cNvSpPr txBox="1"/>
            <p:nvPr/>
          </p:nvSpPr>
          <p:spPr>
            <a:xfrm>
              <a:off x="1662929" y="3727563"/>
              <a:ext cx="2124647" cy="1154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полным набором команд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CISC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en-US" sz="1200" dirty="0">
                  <a:latin typeface="HelveticaNeue LT CYR 57 Cond" panose="02000506050000020004" pitchFamily="2" charset="-52"/>
                </a:rPr>
                <a:t>register-memory</a:t>
              </a:r>
              <a:endParaRPr lang="ru-RU" sz="1200" dirty="0"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Выделенный доступ к памяти (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Мостовая архитектура</a:t>
              </a:r>
              <a:r>
                <a:rPr lang="ru-RU" sz="1200" dirty="0">
                  <a:latin typeface="HelveticaNeue LT CYR 57 Cond" panose="02000506050000020004" pitchFamily="2" charset="-52"/>
                </a:rPr>
                <a:t>)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VAX, Intel 432, 1977–80)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190B4BA-7F36-457C-80FF-51566BE71110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2725253" y="2793880"/>
              <a:ext cx="1258756" cy="93368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C59AD-1444-42EB-BDEE-B976C7B6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DD18C0-CC14-4E4E-8F46-44178622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D87778-59A2-4A31-B6C9-E2A210C8E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DA4058-63A5-45EF-B1C2-5A8B2345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4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588A-FCA9-463A-8DBC-DC1C1645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F32C-A884-4A91-86DF-1AA1EF84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 (Complex Instruction Set Computer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полным набором команд)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Большое количество различных машинных команд (сотни), каждая из которых выполняется за несколько тактов центрального процессора;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программируемой логикой;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Небольшое количество регистров общего назначения (РОН);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Различные форматы команд с разной длиной;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Преобладание двухадресной адресации;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Развитый механизм адресации операндов, включающий различные методы косвенной адресации.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74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4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2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43FCB98-2FE3-473B-A55E-0A88CA12A7CF}"/>
              </a:ext>
            </a:extLst>
          </p:cNvPr>
          <p:cNvGrpSpPr/>
          <p:nvPr/>
        </p:nvGrpSpPr>
        <p:grpSpPr>
          <a:xfrm>
            <a:off x="4481000" y="3756342"/>
            <a:ext cx="2470781" cy="1201866"/>
            <a:chOff x="4481000" y="3756342"/>
            <a:chExt cx="2470781" cy="12018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F3263-FAE8-4A39-9E10-4990214292B6}"/>
                </a:ext>
              </a:extLst>
            </p:cNvPr>
            <p:cNvSpPr txBox="1"/>
            <p:nvPr/>
          </p:nvSpPr>
          <p:spPr>
            <a:xfrm>
              <a:off x="4481000" y="4358044"/>
              <a:ext cx="2470781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сокращенным набором команд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RISC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MIPS, SPARC, IBM RS6000, …1987)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4EAD28A-B171-42E3-926B-F49E46CDD489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716391" y="3756342"/>
              <a:ext cx="1" cy="6017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4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A1DBAE-DD88-4E8F-81CA-4592B2D7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BB4EB7-7FC0-4610-B335-98526E03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49" y="4218012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13C9BC-39E1-49CA-8AE0-871156AF0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4AE3DDF-2D00-4DB3-AE80-D6A3608B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11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C2541-5ABF-483D-9970-09F953E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CD45-FCFB-471E-AA5E-12DB0E8F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(Reduced Instruction Set Computer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сокращенным набором команд)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Выполнение всех (или, по крайней мере, 75% команд) за один цикл;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Стандартная однословная длина всех команд, равная естественной длине слова и ширине шины данных и допускающая унифицированную конвейерную обработку всех команд;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стандартных команд (не более 128);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количество форматов команд (около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способов адресации (не более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памяти только посредством команд чтения и записи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load/store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команды, за исключением чтения и записи, используют внутрипроцессорные межрегистровые пересылки;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аппаратной (жесткой) логикой;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Относительно большой (порядка 32 регистров) процессорный файл регистров общего назначения (число РОН в современных RISC-микропроцессорах может превышать 500).</a:t>
            </a:r>
          </a:p>
        </p:txBody>
      </p:sp>
    </p:spTree>
    <p:extLst>
      <p:ext uri="{BB962C8B-B14F-4D97-AF65-F5344CB8AC3E}">
        <p14:creationId xmlns:p14="http://schemas.microsoft.com/office/powerpoint/2010/main" val="26318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6671-9C94-45DB-88DC-A8D7C86E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Преимущества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C0558-9833-4E4B-9C68-9935AD5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технологии RISC характерна сравнительно простая структура устройства управления (остается больше места для других узлов ЦП и для дополнительных устройств: кэш-памяти, блока арифметики с плавающей запятой, части основной памяти, блока управления памятью, портов ввода/вывода).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Унификация набора команд, ориентация на конвейерную обработку, унификация размера команд и длительности их выполнения, устранение периодов ожидания в конвейере.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обладает рядом средств для непосредственной поддержки ЯВУ и упрощения разработки компиляторов ЯВУ, благодаря чему эта архитектура в плане поддержки ЯВУ почти равна CISC.</a:t>
            </a:r>
          </a:p>
        </p:txBody>
      </p:sp>
    </p:spTree>
    <p:extLst>
      <p:ext uri="{BB962C8B-B14F-4D97-AF65-F5344CB8AC3E}">
        <p14:creationId xmlns:p14="http://schemas.microsoft.com/office/powerpoint/2010/main" val="35879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92EF2-F9BC-4B93-B81B-D08A4742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25B09-9C10-49D1-8DAB-4AD4F1C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Сокращенное число команд: на выполнение ряда функций приходится тратить несколько команд вместо одной в CISC. Это удлиняет код программы, увеличивает загрузку памяти и трафик команд между памятью и ЦП. Исследования показали, что RISC-программа в среднем на 30% длиннее CISC-программы, реализующей те же функции.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Хотя большое число регистров дает существенные преимущества, само по себе оно усложняет схему декодирования номера регистра, тем самым увеличивается время доступа к регистрам.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УУ с аппаратной логикой, реализованное в большинстве RISC-систем, менее гибко, более склонно к ошибкам, затрудняет поиск и исправление ошибок, уступает при выполнении сложных команд.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Однословная команда исключает прямую адресацию для полноразрядного адреса, поэтому ряд производителей допускают небольшую часть команд двойной длины</a:t>
            </a:r>
          </a:p>
        </p:txBody>
      </p:sp>
    </p:spTree>
    <p:extLst>
      <p:ext uri="{BB962C8B-B14F-4D97-AF65-F5344CB8AC3E}">
        <p14:creationId xmlns:p14="http://schemas.microsoft.com/office/powerpoint/2010/main" val="2236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F3263-FAE8-4A39-9E10-4990214292B6}"/>
              </a:ext>
            </a:extLst>
          </p:cNvPr>
          <p:cNvSpPr txBox="1"/>
          <p:nvPr/>
        </p:nvSpPr>
        <p:spPr>
          <a:xfrm>
            <a:off x="4481000" y="4358044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3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4EAD28A-B171-42E3-926B-F49E46CDD48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5716391" y="3756343"/>
            <a:ext cx="1" cy="601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500B52-F060-454D-AC4C-D3FB157A9815}"/>
              </a:ext>
            </a:extLst>
          </p:cNvPr>
          <p:cNvGrpSpPr/>
          <p:nvPr/>
        </p:nvGrpSpPr>
        <p:grpSpPr>
          <a:xfrm>
            <a:off x="4301932" y="4958208"/>
            <a:ext cx="2828917" cy="1217254"/>
            <a:chOff x="4301932" y="4958208"/>
            <a:chExt cx="2828917" cy="12172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E69CBD-6E81-4641-B3B1-EEA92DA2B4F8}"/>
                </a:ext>
              </a:extLst>
            </p:cNvPr>
            <p:cNvSpPr txBox="1"/>
            <p:nvPr/>
          </p:nvSpPr>
          <p:spPr>
            <a:xfrm>
              <a:off x="4301932" y="5559909"/>
              <a:ext cx="2828917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командными словами сверхбольшой длинны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VLIW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Itanium, </a:t>
              </a:r>
              <a:r>
                <a:rPr lang="ru-RU" sz="900" dirty="0">
                  <a:latin typeface="HelveticaNeue LT CYR 57 Cond" panose="02000506050000020004" pitchFamily="2" charset="-52"/>
                </a:rPr>
                <a:t>конец</a:t>
              </a:r>
              <a:r>
                <a:rPr lang="en-US" sz="900" dirty="0">
                  <a:latin typeface="HelveticaNeue LT CYR 57 Cond" panose="02000506050000020004" pitchFamily="2" charset="-52"/>
                </a:rPr>
                <a:t>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90-х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5A061B09-D30B-435D-8CFD-2D985788449B}"/>
                </a:ext>
              </a:extLst>
            </p:cNvPr>
            <p:cNvCxnSpPr>
              <a:cxnSpLocks/>
              <a:stCxn id="56" idx="0"/>
              <a:endCxn id="10" idx="2"/>
            </p:cNvCxnSpPr>
            <p:nvPr/>
          </p:nvCxnSpPr>
          <p:spPr>
            <a:xfrm flipV="1">
              <a:off x="5716391" y="4958208"/>
              <a:ext cx="0" cy="601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70881-8D75-4DDE-980A-90ED284DD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EC47AC-8708-43BB-B812-DD4C25AE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49" y="4218012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6F6EE2-2D27-471C-891F-A04197E9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6F7EDD-E05A-4177-A847-C7215856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19" y="5153266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1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EE33-9356-4F91-9F9C-0B1AE98C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 (Very Long Instruction Word)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CC4D7-F0EC-4397-83E4-52F347B7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41526" y="789992"/>
            <a:ext cx="2908947" cy="61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4F8C8-7F55-4089-A51B-46D6624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4F69A-201A-45DD-99BB-33F62F0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Усложнение регистрового файла и, прежде всего, связей этого файла с вычислительными устройствами;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Трудности создания компиляторов, способных найти в программе независимые команды, связать такие команды в длинные строки и обеспечить их параллельное выполнение;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Большой объем программного кода;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Невозможность миграции программ написанных под другие архитектуры;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Сложность отладки.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01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C1E7D-A82D-4B06-9236-A38457F2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EPIC (Explicitly Parallel Instruction Computing)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E835B-EEE5-47EA-A483-87DF5C5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09648" y="790954"/>
            <a:ext cx="1862661" cy="56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050DC-6050-40B7-963F-62A42B939478}"/>
              </a:ext>
            </a:extLst>
          </p:cNvPr>
          <p:cNvSpPr txBox="1"/>
          <p:nvPr/>
        </p:nvSpPr>
        <p:spPr>
          <a:xfrm>
            <a:off x="2939492" y="1704734"/>
            <a:ext cx="208903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2F08-C741-4E71-9B3A-32B545EB838D}"/>
              </a:ext>
            </a:extLst>
          </p:cNvPr>
          <p:cNvSpPr txBox="1"/>
          <p:nvPr/>
        </p:nvSpPr>
        <p:spPr>
          <a:xfrm>
            <a:off x="3131852" y="2378382"/>
            <a:ext cx="1704313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IBM 360, 19</a:t>
            </a:r>
            <a:r>
              <a:rPr lang="ru-RU" sz="900" dirty="0">
                <a:latin typeface="HelveticaNeue LT CYR 57 Cond" panose="02000506050000020004" pitchFamily="2" charset="-52"/>
              </a:rPr>
              <a:t>64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6B8B-F203-4E57-BC16-1EEAD6366709}"/>
              </a:ext>
            </a:extLst>
          </p:cNvPr>
          <p:cNvSpPr txBox="1"/>
          <p:nvPr/>
        </p:nvSpPr>
        <p:spPr>
          <a:xfrm>
            <a:off x="4375433" y="3340845"/>
            <a:ext cx="2681917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F3263-FAE8-4A39-9E10-4990214292B6}"/>
              </a:ext>
            </a:extLst>
          </p:cNvPr>
          <p:cNvSpPr txBox="1"/>
          <p:nvPr/>
        </p:nvSpPr>
        <p:spPr>
          <a:xfrm>
            <a:off x="4481000" y="4358044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94892-116E-49FA-9651-44CC289AA0A4}"/>
              </a:ext>
            </a:extLst>
          </p:cNvPr>
          <p:cNvSpPr txBox="1"/>
          <p:nvPr/>
        </p:nvSpPr>
        <p:spPr>
          <a:xfrm>
            <a:off x="1662929" y="3727563"/>
            <a:ext cx="2124647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</a:p>
          <a:p>
            <a:pPr algn="ctr"/>
            <a:r>
              <a:rPr lang="en-US" sz="1200" dirty="0">
                <a:latin typeface="HelveticaNeue LT CYR 57 Cond" panose="02000506050000020004" pitchFamily="2" charset="-52"/>
              </a:rPr>
              <a:t>register-memory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Выделенный доступ к памяти (</a:t>
            </a:r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r>
              <a:rPr lang="ru-RU" sz="1200" dirty="0">
                <a:latin typeface="HelveticaNeue LT CYR 57 Cond" panose="02000506050000020004" pitchFamily="2" charset="-52"/>
              </a:rPr>
              <a:t>)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7657857-1A62-4CC0-8CFA-FF3A1B7122F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984009" y="1174982"/>
            <a:ext cx="2271018" cy="5297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B93615E-1389-4A59-BC78-16EEBF38149F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984009" y="2120232"/>
            <a:ext cx="0" cy="258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190B4BA-7F36-457C-80FF-51566BE71110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2725253" y="2793880"/>
            <a:ext cx="1258756" cy="9336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72738F3-FCA7-4A22-B5EF-8B2EA07EE13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84009" y="2793880"/>
            <a:ext cx="1732383" cy="546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4EAD28A-B171-42E3-926B-F49E46CDD48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5716391" y="3756343"/>
            <a:ext cx="1" cy="601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4022F-CA93-46A8-8292-ED8272CB9A60}"/>
              </a:ext>
            </a:extLst>
          </p:cNvPr>
          <p:cNvSpPr txBox="1"/>
          <p:nvPr/>
        </p:nvSpPr>
        <p:spPr>
          <a:xfrm>
            <a:off x="8611095" y="334084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1500B52-F060-454D-AC4C-D3FB157A9815}"/>
              </a:ext>
            </a:extLst>
          </p:cNvPr>
          <p:cNvGrpSpPr/>
          <p:nvPr/>
        </p:nvGrpSpPr>
        <p:grpSpPr>
          <a:xfrm>
            <a:off x="4301932" y="4958208"/>
            <a:ext cx="2828917" cy="1217254"/>
            <a:chOff x="4301932" y="4958208"/>
            <a:chExt cx="2828917" cy="12172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E69CBD-6E81-4641-B3B1-EEA92DA2B4F8}"/>
                </a:ext>
              </a:extLst>
            </p:cNvPr>
            <p:cNvSpPr txBox="1"/>
            <p:nvPr/>
          </p:nvSpPr>
          <p:spPr>
            <a:xfrm>
              <a:off x="4301932" y="5559909"/>
              <a:ext cx="2828917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Архитектура с командными словами сверхбольшой длинны – </a:t>
              </a:r>
              <a:r>
                <a:rPr lang="en-US" sz="1200" dirty="0">
                  <a:solidFill>
                    <a:schemeClr val="accent1"/>
                  </a:solidFill>
                  <a:latin typeface="HelveticaNeue LT CYR 57 Cond" panose="02000506050000020004" pitchFamily="2" charset="-52"/>
                </a:rPr>
                <a:t>VLIW</a:t>
              </a:r>
              <a:endPara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endParaRP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Itanium, </a:t>
              </a:r>
              <a:r>
                <a:rPr lang="ru-RU" sz="900" dirty="0">
                  <a:latin typeface="HelveticaNeue LT CYR 57 Cond" panose="02000506050000020004" pitchFamily="2" charset="-52"/>
                </a:rPr>
                <a:t>конец</a:t>
              </a:r>
              <a:r>
                <a:rPr lang="en-US" sz="900" dirty="0">
                  <a:latin typeface="HelveticaNeue LT CYR 57 Cond" panose="02000506050000020004" pitchFamily="2" charset="-52"/>
                </a:rPr>
                <a:t>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90-х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5A061B09-D30B-435D-8CFD-2D985788449B}"/>
                </a:ext>
              </a:extLst>
            </p:cNvPr>
            <p:cNvCxnSpPr>
              <a:cxnSpLocks/>
              <a:stCxn id="56" idx="0"/>
              <a:endCxn id="10" idx="2"/>
            </p:cNvCxnSpPr>
            <p:nvPr/>
          </p:nvCxnSpPr>
          <p:spPr>
            <a:xfrm flipV="1">
              <a:off x="5716391" y="4958208"/>
              <a:ext cx="0" cy="601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14DA8B38-A3B6-4296-8F2D-8DFA34F195E2}"/>
              </a:ext>
            </a:extLst>
          </p:cNvPr>
          <p:cNvCxnSpPr>
            <a:cxnSpLocks/>
            <a:stCxn id="31" idx="0"/>
            <a:endCxn id="5" idx="2"/>
          </p:cNvCxnSpPr>
          <p:nvPr/>
        </p:nvCxnSpPr>
        <p:spPr>
          <a:xfrm flipH="1" flipV="1">
            <a:off x="6260228" y="1174982"/>
            <a:ext cx="3161738" cy="21658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в различных архитектурах</a:t>
            </a: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9BD3EC-5B06-4781-ADC1-A460D1B4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0" y="1809957"/>
            <a:ext cx="5974040" cy="4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данных и размеры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A8FFC4A-0341-4237-96B3-17DC1E8D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(Integer)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Двоично-десятичный код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Binary Coded Decimal – BCD)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Floating Point)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IEEE 754 (float)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Cray Floating Point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Extended Precision (80-bit)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TensorFloat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BrainFloat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MSFP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Posit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Packed Vector Data)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 (8, 16, 32, 64 бита)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(8, 16, 32, 40, 64, 80 бит)</a:t>
            </a:r>
          </a:p>
        </p:txBody>
      </p:sp>
    </p:spTree>
    <p:extLst>
      <p:ext uri="{BB962C8B-B14F-4D97-AF65-F5344CB8AC3E}">
        <p14:creationId xmlns:p14="http://schemas.microsoft.com/office/powerpoint/2010/main" val="11646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9181A-A5A2-46E0-83BF-61DA5E03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  <a:endParaRPr lang="ru-RU" sz="2400" dirty="0"/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или не происходит исходя из значений флагов, формируемых операционными устройствами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Специальные операции меняют содержимое регистра состояний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State Register)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Команда условного перехода происходит, если содержимое регистра состояний соответствует выполняемой инструкции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Плюс использования – возможность предикация</a:t>
            </a:r>
          </a:p>
        </p:txBody>
      </p:sp>
    </p:spTree>
    <p:extLst>
      <p:ext uri="{BB962C8B-B14F-4D97-AF65-F5344CB8AC3E}">
        <p14:creationId xmlns:p14="http://schemas.microsoft.com/office/powerpoint/2010/main" val="1767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774D9-E61F-4D99-8565-BD14B399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количеству операндов и способам адресации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72476-0FBD-41DD-9CB6-06B73A72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назначению: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работы с данными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Перемещение данных (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mov, </a:t>
            </a:r>
            <a:r>
              <a:rPr lang="en-US" sz="20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sw, push, pop…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Модификация данных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add, sub, mul, div…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and, or, not…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srl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ror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</a:t>
            </a: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</a:t>
            </a: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jal,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процессором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halt, nop,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rst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адресации операндов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Непосредственная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(операнд содержится внутри инструкции)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 в регистровом файле)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регистра, в котором лежит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 со смещением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(указывается адрес регистра, в котором лежит базовый адрес, к которому прибавляется константа из инструкции, полученное число является адресом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(является суммой регистра специального назначения и константы)</a:t>
            </a:r>
          </a:p>
        </p:txBody>
      </p:sp>
    </p:spTree>
    <p:extLst>
      <p:ext uri="{BB962C8B-B14F-4D97-AF65-F5344CB8AC3E}">
        <p14:creationId xmlns:p14="http://schemas.microsoft.com/office/powerpoint/2010/main" val="3921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Количество операндов в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CE8D5-D8F4-4BF7-A576-AE161DC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нет операндов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подразумеваемый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– один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– два операнда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 – три операнда</a:t>
            </a:r>
          </a:p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F1889D-C7E1-490E-809E-8ADC089A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06" y="2612810"/>
            <a:ext cx="6383578" cy="25626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AF183-DE0A-4F92-AACF-0A5822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072" y="1940118"/>
            <a:ext cx="1242327" cy="3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Адресация операндов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6A36A8-036E-465C-8B8A-AE014B890914}"/>
              </a:ext>
            </a:extLst>
          </p:cNvPr>
          <p:cNvGrpSpPr/>
          <p:nvPr/>
        </p:nvGrpSpPr>
        <p:grpSpPr>
          <a:xfrm>
            <a:off x="838200" y="2526607"/>
            <a:ext cx="5991909" cy="2638391"/>
            <a:chOff x="43131" y="733234"/>
            <a:chExt cx="12051102" cy="53064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138DB9-EA18-4EC1-B78F-50180417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89"/>
            <a:stretch/>
          </p:blipFill>
          <p:spPr>
            <a:xfrm>
              <a:off x="43131" y="733234"/>
              <a:ext cx="7306574" cy="530640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D80BB9-2A37-4837-A624-493B9A68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45" r="73"/>
            <a:stretch/>
          </p:blipFill>
          <p:spPr>
            <a:xfrm>
              <a:off x="7349705" y="733234"/>
              <a:ext cx="4744528" cy="530640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193A8D8-27A9-4A81-BE13-32DFA3219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3" t="5002" r="79052" b="81010"/>
            <a:stretch/>
          </p:blipFill>
          <p:spPr>
            <a:xfrm>
              <a:off x="161362" y="957428"/>
              <a:ext cx="2173044" cy="742278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7FBEB12-00FF-4306-877D-614320DA1DC5}"/>
                </a:ext>
              </a:extLst>
            </p:cNvPr>
            <p:cNvCxnSpPr/>
            <p:nvPr/>
          </p:nvCxnSpPr>
          <p:spPr>
            <a:xfrm flipV="1">
              <a:off x="1968651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EBC7A7-80BD-4DC0-8C03-E67CBBEE9092}"/>
                </a:ext>
              </a:extLst>
            </p:cNvPr>
            <p:cNvCxnSpPr/>
            <p:nvPr/>
          </p:nvCxnSpPr>
          <p:spPr>
            <a:xfrm flipV="1">
              <a:off x="4842736" y="853012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7027911-AFB1-49EA-B8D0-1CB9B274A113}"/>
                </a:ext>
              </a:extLst>
            </p:cNvPr>
            <p:cNvCxnSpPr/>
            <p:nvPr/>
          </p:nvCxnSpPr>
          <p:spPr>
            <a:xfrm flipV="1">
              <a:off x="7340742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E1D6-40D9-4524-86B8-13791397C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6981151" y="2556612"/>
            <a:ext cx="4421019" cy="2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 состояния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8A9441-7176-48EB-9F75-9188884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7" y="2235011"/>
            <a:ext cx="5899868" cy="3309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32B14-F07D-4AC3-8E18-9132AEC5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8" y="2266815"/>
            <a:ext cx="5671161" cy="2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C4754F-8A96-49E4-86E2-2AF5CE24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1990"/>
            <a:ext cx="7291346" cy="3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Некоторые инструкции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 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AC6837-8947-45DE-B673-1AC955D4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416"/>
            <a:ext cx="5359179" cy="2204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9ADE3-91E3-41D0-8544-9C60A0DB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1" y="1989416"/>
            <a:ext cx="5359179" cy="40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5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1F06E9-8105-4AAD-AA03-34DA61DB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95" y="2496990"/>
            <a:ext cx="7673009" cy="2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B48B1-1BF6-45A0-A4FE-A76A9001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207"/>
            <a:ext cx="6272876" cy="28199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54B266-40E8-4722-8AE7-DF7207DE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1854"/>
            <a:ext cx="6272876" cy="1581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B3F0E-3B40-420C-B54E-04346F2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4331685"/>
            <a:ext cx="3629025" cy="1400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1A72E-523C-4ADB-9E6F-E691D48D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81" y="1769543"/>
            <a:ext cx="4543806" cy="2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18450-0FD3-4B76-9739-CEE48863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0" y="1690688"/>
            <a:ext cx="5943600" cy="2014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B8845-6DC4-49DA-ADB0-ADECD9A7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2" y="4110037"/>
            <a:ext cx="5843588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72AC-A76A-40A3-8A93-042885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8" y="5762985"/>
            <a:ext cx="3787878" cy="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Примеры команд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9209B-46D3-482E-9059-D141832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352"/>
            <a:ext cx="4452938" cy="359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41ACD-7B37-4CED-9469-D4295BA1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43" y="1690688"/>
            <a:ext cx="4468654" cy="195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87000-3CF3-4FB7-A13A-972DA1DA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43" y="4027158"/>
            <a:ext cx="4447699" cy="22159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7FA31-D247-4E7B-8472-9B0C28DB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51634"/>
            <a:ext cx="3871436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220929" y="867205"/>
            <a:ext cx="2068195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7357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1253028"/>
            <a:chOff x="1914590" y="-101648"/>
            <a:chExt cx="5476976" cy="15777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96F4D7-0022-4522-8E94-4B0AD5BE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ÐÐ°ÑÑÐ¸Ð½ÐºÐ¸ Ð¿Ð¾ Ð·Ð°Ð¿ÑÐ¾ÑÑ EDSAC">
            <a:extLst>
              <a:ext uri="{FF2B5EF4-FFF2-40B4-BE49-F238E27FC236}">
                <a16:creationId xmlns:a16="http://schemas.microsoft.com/office/drawing/2014/main" id="{7CED5473-E721-4FA3-A0DF-106C2C8A8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r="6452"/>
          <a:stretch/>
        </p:blipFill>
        <p:spPr bwMode="auto">
          <a:xfrm>
            <a:off x="2091298" y="3429000"/>
            <a:ext cx="3785419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8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1926676"/>
            <a:chOff x="1914590" y="-101648"/>
            <a:chExt cx="5476976" cy="24260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200"/>
              <a:ext cx="2146040" cy="5231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F7E7A-2BDE-45AD-98A0-CA2F26F7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 descr="ÐÐ°ÑÑÐ¸Ð½ÐºÐ¸ Ð¿Ð¾ Ð·Ð°Ð¿ÑÐ¾ÑÑ ibm 360 advertising">
            <a:extLst>
              <a:ext uri="{FF2B5EF4-FFF2-40B4-BE49-F238E27FC236}">
                <a16:creationId xmlns:a16="http://schemas.microsoft.com/office/drawing/2014/main" id="{2C51BACF-0836-4BB6-9935-F7E82390D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3"/>
          <a:stretch/>
        </p:blipFill>
        <p:spPr bwMode="auto">
          <a:xfrm>
            <a:off x="2649063" y="3244298"/>
            <a:ext cx="2669889" cy="32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4349631" cy="2889138"/>
            <a:chOff x="1914590" y="-101648"/>
            <a:chExt cx="5476976" cy="3637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199"/>
              <a:ext cx="2146040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26B8B-F203-4E57-BC16-1EEAD6366709}"/>
                </a:ext>
              </a:extLst>
            </p:cNvPr>
            <p:cNvSpPr txBox="1"/>
            <p:nvPr/>
          </p:nvSpPr>
          <p:spPr>
            <a:xfrm>
              <a:off x="3722701" y="3013114"/>
              <a:ext cx="3377021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Neue LT CYR 57 Cond" panose="02000506050000020004" pitchFamily="2" charset="-52"/>
                </a:rPr>
                <a:t>Load/Store 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CDC 6600, Cray I,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3–76)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72738F3-FCA7-4A22-B5EF-8B2EA07EE13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29827" y="2324386"/>
              <a:ext cx="2181385" cy="688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9B0035-A805-461F-9F0E-A1705AB9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37356C-4929-48AC-A67E-36103F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368C8E2D-E8F6-4F5C-B5AB-458A1724F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6345"/>
          <a:stretch/>
        </p:blipFill>
        <p:spPr bwMode="auto">
          <a:xfrm>
            <a:off x="658840" y="4064121"/>
            <a:ext cx="3401961" cy="19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315EA6A-FA3C-4B91-9293-8403D2CB2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6026" r="3977" b="21531"/>
          <a:stretch/>
        </p:blipFill>
        <p:spPr>
          <a:xfrm>
            <a:off x="8021593" y="932650"/>
            <a:ext cx="3096673" cy="1187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31318E3-0D60-4434-BE25-5D76894563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29645" r="6654" b="18944"/>
          <a:stretch/>
        </p:blipFill>
        <p:spPr>
          <a:xfrm>
            <a:off x="8167259" y="2465217"/>
            <a:ext cx="2805339" cy="143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032E82E-1E44-4CA2-B97F-62CF979CA5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3373" r="9137" b="15926"/>
          <a:stretch/>
        </p:blipFill>
        <p:spPr>
          <a:xfrm>
            <a:off x="8167259" y="4250447"/>
            <a:ext cx="2796385" cy="169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8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800DFC4-9026-4BD6-AC0D-7637B86CB263}"/>
              </a:ext>
            </a:extLst>
          </p:cNvPr>
          <p:cNvGrpSpPr/>
          <p:nvPr/>
        </p:nvGrpSpPr>
        <p:grpSpPr>
          <a:xfrm>
            <a:off x="2939492" y="867205"/>
            <a:ext cx="7282942" cy="2889138"/>
            <a:chOff x="1914590" y="-101648"/>
            <a:chExt cx="9170547" cy="3637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A7CDF4-A883-433F-A124-AD34272B0FB2}"/>
                </a:ext>
              </a:extLst>
            </p:cNvPr>
            <p:cNvSpPr txBox="1"/>
            <p:nvPr/>
          </p:nvSpPr>
          <p:spPr>
            <a:xfrm>
              <a:off x="4787333" y="-101648"/>
              <a:ext cx="2604233" cy="387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Neue LT CYR 57 Cond" panose="02000506050000020004" pitchFamily="2" charset="-52"/>
                </a:rPr>
                <a:t>Instruction Set Architectures</a:t>
              </a:r>
              <a:endParaRPr lang="ru-RU" sz="14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2050DC-6050-40B7-963F-62A42B939478}"/>
                </a:ext>
              </a:extLst>
            </p:cNvPr>
            <p:cNvSpPr txBox="1"/>
            <p:nvPr/>
          </p:nvSpPr>
          <p:spPr>
            <a:xfrm>
              <a:off x="1914590" y="952953"/>
              <a:ext cx="2630473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Аккумуляторная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EDSAC, 1950)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A2F08-C741-4E71-9B3A-32B545EB838D}"/>
                </a:ext>
              </a:extLst>
            </p:cNvPr>
            <p:cNvSpPr txBox="1"/>
            <p:nvPr/>
          </p:nvSpPr>
          <p:spPr>
            <a:xfrm>
              <a:off x="2156806" y="1801199"/>
              <a:ext cx="2146040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dirty="0">
                  <a:latin typeface="HelveticaNeue LT CYR 57 Cond" panose="02000506050000020004" pitchFamily="2" charset="-52"/>
                </a:rPr>
                <a:t>Регистровая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IBM 360,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64</a:t>
              </a:r>
              <a:r>
                <a:rPr lang="en-US" sz="900" dirty="0">
                  <a:latin typeface="HelveticaNeue LT CYR 57 Cond" panose="02000506050000020004" pitchFamily="2" charset="-52"/>
                </a:rPr>
                <a:t>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26B8B-F203-4E57-BC16-1EEAD6366709}"/>
                </a:ext>
              </a:extLst>
            </p:cNvPr>
            <p:cNvSpPr txBox="1"/>
            <p:nvPr/>
          </p:nvSpPr>
          <p:spPr>
            <a:xfrm>
              <a:off x="3722701" y="3013114"/>
              <a:ext cx="3377021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Neue LT CYR 57 Cond" panose="02000506050000020004" pitchFamily="2" charset="-52"/>
                </a:rPr>
                <a:t>Load/Store </a:t>
              </a:r>
              <a:r>
                <a:rPr lang="ru-RU" sz="1200" b="1" dirty="0">
                  <a:latin typeface="HelveticaNeue LT CYR 57 Cond" panose="02000506050000020004" pitchFamily="2" charset="-52"/>
                </a:rPr>
                <a:t>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CDC 6600, Cray I,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3–76)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7657857-1A62-4CC0-8CFA-FF3A1B7122FA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229826" y="285899"/>
              <a:ext cx="2859624" cy="6670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B93615E-1389-4A59-BC78-16EEBF38149F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3229827" y="1476141"/>
              <a:ext cx="0" cy="3250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D72738F3-FCA7-4A22-B5EF-8B2EA07EE13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29827" y="2324386"/>
              <a:ext cx="2181385" cy="6887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54022F-CA93-46A8-8292-ED8272CB9A60}"/>
                </a:ext>
              </a:extLst>
            </p:cNvPr>
            <p:cNvSpPr txBox="1"/>
            <p:nvPr/>
          </p:nvSpPr>
          <p:spPr>
            <a:xfrm>
              <a:off x="9056168" y="3013114"/>
              <a:ext cx="2028969" cy="523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200" b="1" dirty="0">
                  <a:latin typeface="HelveticaNeue LT CYR 57 Cond" panose="02000506050000020004" pitchFamily="2" charset="-52"/>
                </a:rPr>
                <a:t>Стековая архитектура</a:t>
              </a:r>
            </a:p>
            <a:p>
              <a:pPr algn="ctr"/>
              <a:r>
                <a:rPr lang="ru-RU" sz="900" dirty="0">
                  <a:latin typeface="HelveticaNeue LT CYR 57 Cond" panose="02000506050000020004" pitchFamily="2" charset="-52"/>
                </a:rPr>
                <a:t>(</a:t>
              </a:r>
              <a:r>
                <a:rPr lang="en-US" sz="900" dirty="0">
                  <a:latin typeface="HelveticaNeue LT CYR 57 Cond" panose="02000506050000020004" pitchFamily="2" charset="-52"/>
                </a:rPr>
                <a:t>B5500, B6500, 19</a:t>
              </a:r>
              <a:r>
                <a:rPr lang="ru-RU" sz="900" dirty="0">
                  <a:latin typeface="HelveticaNeue LT CYR 57 Cond" panose="02000506050000020004" pitchFamily="2" charset="-52"/>
                </a:rPr>
                <a:t>6</a:t>
              </a:r>
              <a:r>
                <a:rPr lang="en-US" sz="900" dirty="0">
                  <a:latin typeface="HelveticaNeue LT CYR 57 Cond" panose="02000506050000020004" pitchFamily="2" charset="-52"/>
                </a:rPr>
                <a:t>3–66)</a:t>
              </a:r>
              <a:endParaRPr lang="ru-RU" sz="1600" dirty="0"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14DA8B38-A3B6-4296-8F2D-8DFA34F195E2}"/>
                </a:ext>
              </a:extLst>
            </p:cNvPr>
            <p:cNvCxnSpPr>
              <a:cxnSpLocks/>
              <a:stCxn id="31" idx="0"/>
              <a:endCxn id="5" idx="2"/>
            </p:cNvCxnSpPr>
            <p:nvPr/>
          </p:nvCxnSpPr>
          <p:spPr>
            <a:xfrm flipH="1" flipV="1">
              <a:off x="6096000" y="285899"/>
              <a:ext cx="3981203" cy="27272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C2A548-22B8-4741-BC05-D4620B71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02" y="1502948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AB101-ECD2-4DC9-A7BE-E1BEB177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4" y="1354572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A7294E-CF95-4E8C-8EAC-AEADCCD7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08" y="401449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7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1965</Words>
  <Application>Microsoft Office PowerPoint</Application>
  <PresentationFormat>Широкоэкранный</PresentationFormat>
  <Paragraphs>289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5" baseType="lpstr">
      <vt:lpstr>HelveticaNeue LT CYR 57 Cond</vt:lpstr>
      <vt:lpstr>Menlo</vt:lpstr>
      <vt:lpstr>Calibri</vt:lpstr>
      <vt:lpstr>Arial</vt:lpstr>
      <vt:lpstr>Cormorant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Запись математических выражений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Алгоритм преобразования инфиксной записи в постфиксную</vt:lpstr>
      <vt:lpstr>Стековые архитектуры</vt:lpstr>
      <vt:lpstr>Презентация PowerPoint</vt:lpstr>
      <vt:lpstr>Особенности CISC</vt:lpstr>
      <vt:lpstr>Презентация PowerPoint</vt:lpstr>
      <vt:lpstr>Особенности RISC</vt:lpstr>
      <vt:lpstr>Преимущества RISC</vt:lpstr>
      <vt:lpstr>Недостатки RISC</vt:lpstr>
      <vt:lpstr>Презентация PowerPoint</vt:lpstr>
      <vt:lpstr>VLIW (Very Long Instruction Word)</vt:lpstr>
      <vt:lpstr>Недостатки VLIW</vt:lpstr>
      <vt:lpstr>EPIC (Explicitly Parallel Instruction Computing)</vt:lpstr>
      <vt:lpstr>Презентация PowerPoint</vt:lpstr>
      <vt:lpstr>Регистры в различных архитектурах</vt:lpstr>
      <vt:lpstr>Типы данных и размеры</vt:lpstr>
      <vt:lpstr>Классификация архитектур</vt:lpstr>
      <vt:lpstr>Классификация инструкций</vt:lpstr>
      <vt:lpstr>Классификация инструкций</vt:lpstr>
      <vt:lpstr>Способы адресации операндов</vt:lpstr>
      <vt:lpstr>Количество операндов в инструкции</vt:lpstr>
      <vt:lpstr>Сравнение RISC и CISC</vt:lpstr>
      <vt:lpstr>Адресация операндов в x86</vt:lpstr>
      <vt:lpstr>Регистр состояния x86</vt:lpstr>
      <vt:lpstr>Управление программой в x86</vt:lpstr>
      <vt:lpstr>Некоторые инструкции ISA x86</vt:lpstr>
      <vt:lpstr>Кодирование инструкций x86</vt:lpstr>
      <vt:lpstr>Архитектура ARM</vt:lpstr>
      <vt:lpstr>Кодирование инструкций ARM</vt:lpstr>
      <vt:lpstr>Примеры команд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7</cp:revision>
  <dcterms:created xsi:type="dcterms:W3CDTF">2019-10-29T03:27:57Z</dcterms:created>
  <dcterms:modified xsi:type="dcterms:W3CDTF">2024-03-07T12:22:49Z</dcterms:modified>
</cp:coreProperties>
</file>